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1" d="100"/>
          <a:sy n="81" d="100"/>
        </p:scale>
        <p:origin x="72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4C44D-AA63-4553-8C07-15CC8D8E7242}" type="datetimeFigureOut">
              <a:rPr lang="en-US" smtClean="0"/>
              <a:t>3/11/2016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BDB9-EE4F-420A-BC14-6D4ACAA1A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12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4C44D-AA63-4553-8C07-15CC8D8E7242}" type="datetimeFigureOut">
              <a:rPr lang="en-US" smtClean="0"/>
              <a:t>3/11/2016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BDB9-EE4F-420A-BC14-6D4ACAA1A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71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4C44D-AA63-4553-8C07-15CC8D8E7242}" type="datetimeFigureOut">
              <a:rPr lang="en-US" smtClean="0"/>
              <a:t>3/11/2016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BDB9-EE4F-420A-BC14-6D4ACAA1A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31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4C44D-AA63-4553-8C07-15CC8D8E7242}" type="datetimeFigureOut">
              <a:rPr lang="en-US" smtClean="0"/>
              <a:t>3/11/2016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BDB9-EE4F-420A-BC14-6D4ACAA1A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35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4C44D-AA63-4553-8C07-15CC8D8E7242}" type="datetimeFigureOut">
              <a:rPr lang="en-US" smtClean="0"/>
              <a:t>3/11/2016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BDB9-EE4F-420A-BC14-6D4ACAA1A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32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4C44D-AA63-4553-8C07-15CC8D8E7242}" type="datetimeFigureOut">
              <a:rPr lang="en-US" smtClean="0"/>
              <a:t>3/11/2016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BDB9-EE4F-420A-BC14-6D4ACAA1A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45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4C44D-AA63-4553-8C07-15CC8D8E7242}" type="datetimeFigureOut">
              <a:rPr lang="en-US" smtClean="0"/>
              <a:t>3/11/2016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BDB9-EE4F-420A-BC14-6D4ACAA1A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28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4C44D-AA63-4553-8C07-15CC8D8E7242}" type="datetimeFigureOut">
              <a:rPr lang="en-US" smtClean="0"/>
              <a:t>3/11/2016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BDB9-EE4F-420A-BC14-6D4ACAA1A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44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4C44D-AA63-4553-8C07-15CC8D8E7242}" type="datetimeFigureOut">
              <a:rPr lang="en-US" smtClean="0"/>
              <a:t>3/11/2016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BDB9-EE4F-420A-BC14-6D4ACAA1A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84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4C44D-AA63-4553-8C07-15CC8D8E7242}" type="datetimeFigureOut">
              <a:rPr lang="en-US" smtClean="0"/>
              <a:t>3/11/2016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BDB9-EE4F-420A-BC14-6D4ACAA1A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474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4C44D-AA63-4553-8C07-15CC8D8E7242}" type="datetimeFigureOut">
              <a:rPr lang="en-US" smtClean="0"/>
              <a:t>3/11/2016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3BDB9-EE4F-420A-BC14-6D4ACAA1A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9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4C44D-AA63-4553-8C07-15CC8D8E7242}" type="datetimeFigureOut">
              <a:rPr lang="en-US" smtClean="0"/>
              <a:t>3/11/2016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3BDB9-EE4F-420A-BC14-6D4ACAA1A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6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asis-brains.org/" TargetMode="External"/><Relationship Id="rId2" Type="http://schemas.openxmlformats.org/officeDocument/2006/relationships/hyperlink" Target="http://med.harvard.edu/AANLB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" y="0"/>
            <a:ext cx="12183055" cy="6858000"/>
          </a:xfrm>
          <a:prstGeom prst="rect">
            <a:avLst/>
          </a:prstGeom>
          <a:noFill/>
          <a:effectLst>
            <a:glow rad="127000">
              <a:schemeClr val="accent1"/>
            </a:glow>
            <a:outerShdw blurRad="1270000" dist="50800" dir="5400000" algn="ctr" rotWithShape="0">
              <a:srgbClr val="000000"/>
            </a:outerShdw>
            <a:reflection endPos="65000" dist="508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11085"/>
            <a:ext cx="9144000" cy="3198878"/>
          </a:xfrm>
          <a:solidFill>
            <a:schemeClr val="tx1">
              <a:alpha val="42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An Automated and Intelligent Medical Decision Support System for Brain MRI Scans Classification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solidFill>
            <a:schemeClr val="tx1">
              <a:alpha val="42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Muhammad Faisal Siddiqui, Ahmed </a:t>
            </a:r>
            <a:r>
              <a:rPr lang="en-US" dirty="0" err="1">
                <a:solidFill>
                  <a:schemeClr val="bg1"/>
                </a:solidFill>
              </a:rPr>
              <a:t>Wasif</a:t>
            </a:r>
            <a:r>
              <a:rPr lang="en-US" dirty="0">
                <a:solidFill>
                  <a:schemeClr val="bg1"/>
                </a:solidFill>
              </a:rPr>
              <a:t> Reza, Jeevan </a:t>
            </a:r>
            <a:r>
              <a:rPr lang="en-US" dirty="0" err="1">
                <a:solidFill>
                  <a:schemeClr val="bg1"/>
                </a:solidFill>
              </a:rPr>
              <a:t>Kanesan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August 17, 2015</a:t>
            </a:r>
          </a:p>
          <a:p>
            <a:r>
              <a:rPr lang="en-US" dirty="0">
                <a:solidFill>
                  <a:schemeClr val="bg1"/>
                </a:solidFill>
              </a:rPr>
              <a:t>Public Library of Science – DOI:10.137</a:t>
            </a:r>
          </a:p>
          <a:p>
            <a:r>
              <a:rPr lang="en-US" dirty="0">
                <a:solidFill>
                  <a:schemeClr val="bg1"/>
                </a:solidFill>
              </a:rPr>
              <a:t>Presented by: Cole MacLean</a:t>
            </a:r>
          </a:p>
        </p:txBody>
      </p:sp>
    </p:spTree>
    <p:extLst>
      <p:ext uri="{BB962C8B-B14F-4D97-AF65-F5344CB8AC3E}">
        <p14:creationId xmlns:p14="http://schemas.microsoft.com/office/powerpoint/2010/main" val="3658746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7534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Problem Statement</a:t>
            </a:r>
          </a:p>
          <a:p>
            <a:pPr marL="285750" indent="-285750"/>
            <a:r>
              <a:rPr lang="en-US" sz="2000" dirty="0"/>
              <a:t>Diagnosis from brain imaging scans such as MRIs require specialized and time consuming analysis from doctors</a:t>
            </a:r>
          </a:p>
          <a:p>
            <a:pPr marL="285750" indent="-285750"/>
            <a:r>
              <a:rPr lang="en-US" sz="2000" dirty="0"/>
              <a:t>Develop system to automatically classify normal/abnormal brain from MRI imaging</a:t>
            </a:r>
          </a:p>
          <a:p>
            <a:pPr marL="0" indent="0">
              <a:buNone/>
            </a:pPr>
            <a:r>
              <a:rPr lang="en-US" sz="2000" b="1" dirty="0"/>
              <a:t>Data Sources</a:t>
            </a:r>
          </a:p>
          <a:p>
            <a:pPr marL="285750" indent="-285750"/>
            <a:r>
              <a:rPr lang="en-US" sz="2000" dirty="0"/>
              <a:t>Harvard Medical School – </a:t>
            </a:r>
            <a:r>
              <a:rPr lang="en-US" sz="2000" dirty="0">
                <a:hlinkClick r:id="rId2"/>
              </a:rPr>
              <a:t>http://med.Harvard.edu/AANLB/</a:t>
            </a:r>
            <a:r>
              <a:rPr lang="en-US" sz="2000" dirty="0"/>
              <a:t>  - 255 MRIs</a:t>
            </a:r>
          </a:p>
          <a:p>
            <a:pPr marL="285750" indent="-285750"/>
            <a:r>
              <a:rPr lang="en-US" sz="2000" dirty="0"/>
              <a:t>Open Access Series of Imaging Studies (OASIS) - </a:t>
            </a:r>
            <a:r>
              <a:rPr lang="en-US" sz="2000" dirty="0">
                <a:hlinkClick r:id="rId3"/>
              </a:rPr>
              <a:t>http://www.oasis-brains.org/</a:t>
            </a:r>
            <a:r>
              <a:rPr lang="en-US" sz="2000" dirty="0"/>
              <a:t> - 340 MRIs</a:t>
            </a:r>
          </a:p>
          <a:p>
            <a:pPr marL="0" indent="0">
              <a:buNone/>
            </a:pPr>
            <a:r>
              <a:rPr lang="en-US" sz="2000" b="1" dirty="0"/>
              <a:t>Goal</a:t>
            </a:r>
          </a:p>
          <a:p>
            <a:r>
              <a:rPr lang="en-US" sz="2000" dirty="0"/>
              <a:t>Given an MRI image, determine if the brain should be classified as normal or abnormal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27615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227" y="115314"/>
            <a:ext cx="10515600" cy="1325563"/>
          </a:xfrm>
        </p:spPr>
        <p:txBody>
          <a:bodyPr/>
          <a:lstStyle/>
          <a:p>
            <a:r>
              <a:rPr lang="en-US" dirty="0"/>
              <a:t>Problem Definition - Scope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534636"/>
              </p:ext>
            </p:extLst>
          </p:nvPr>
        </p:nvGraphicFramePr>
        <p:xfrm>
          <a:off x="1706776" y="1303077"/>
          <a:ext cx="8674502" cy="520244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55836">
                  <a:extLst>
                    <a:ext uri="{9D8B030D-6E8A-4147-A177-3AD203B41FA5}">
                      <a16:colId xmlns:a16="http://schemas.microsoft.com/office/drawing/2014/main" val="128697112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7505076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13279960"/>
                    </a:ext>
                  </a:extLst>
                </a:gridCol>
              </a:tblGrid>
              <a:tr h="445800">
                <a:tc>
                  <a:txBody>
                    <a:bodyPr/>
                    <a:lstStyle/>
                    <a:p>
                      <a:r>
                        <a:rPr lang="en-US" sz="1400" dirty="0"/>
                        <a:t>Dataset</a:t>
                      </a:r>
                      <a:r>
                        <a:rPr lang="en-US" sz="1400" baseline="0" dirty="0"/>
                        <a:t> Group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Dataset Classifications (Normal/Abnormal)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Benchmark</a:t>
                      </a:r>
                      <a:r>
                        <a:rPr lang="en-US" sz="1400" baseline="0" dirty="0"/>
                        <a:t> Classified Brain Diseases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218536"/>
                  </a:ext>
                </a:extLst>
              </a:tr>
              <a:tr h="1759736">
                <a:tc>
                  <a:txBody>
                    <a:bodyPr/>
                    <a:lstStyle/>
                    <a:p>
                      <a:r>
                        <a:rPr lang="en-US" sz="1400" dirty="0"/>
                        <a:t>Group-1</a:t>
                      </a:r>
                      <a:r>
                        <a:rPr lang="en-US" sz="1400" baseline="0" dirty="0"/>
                        <a:t> HMS: </a:t>
                      </a:r>
                      <a:r>
                        <a:rPr lang="en-US" sz="1400" dirty="0"/>
                        <a:t>11 Diseases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235/220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glioma, sarcoma, Alzheimer’s disease, Alzheimer’s disease with visual agnosia, Pick’s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disease, Huntington’s disease, meningioma, chronic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subdurnal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hematoma, multiple sclerosis,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cerebral toxoplasmosis, and herpes encephalitis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670126"/>
                  </a:ext>
                </a:extLst>
              </a:tr>
              <a:tr h="2885966">
                <a:tc>
                  <a:txBody>
                    <a:bodyPr/>
                    <a:lstStyle/>
                    <a:p>
                      <a:r>
                        <a:rPr lang="en-US" sz="1400" dirty="0"/>
                        <a:t>Group-2 OASIS:</a:t>
                      </a:r>
                      <a:r>
                        <a:rPr lang="en-US" sz="1400" baseline="0" dirty="0"/>
                        <a:t> 24 Diseases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80/260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Group-1 Plus: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metastatic bronchogenic carcinoma,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metastatic adenocarcinoma, motor neuron disease, cerebral calcinosis, AIDS dementia, Lyme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encephalopathy,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Creutzfeld-Jakob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disease, hypertensive encephalopathy, multiple embolic</a:t>
                      </a:r>
                    </a:p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infarctions, cerebral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haemorrhage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cavernous </a:t>
                      </a:r>
                      <a:r>
                        <a:rPr lang="en-US" sz="14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angioma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vascular dementia, and fatal stroke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700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6768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46294" y="131190"/>
            <a:ext cx="1357460" cy="8389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Group-1 MRI Images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59949" y="131190"/>
            <a:ext cx="1357460" cy="8389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Group-2 MRI Images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7623" y="1354220"/>
            <a:ext cx="1357460" cy="8389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2D-DWT</a:t>
            </a:r>
          </a:p>
        </p:txBody>
      </p:sp>
      <p:cxnSp>
        <p:nvCxnSpPr>
          <p:cNvPr id="8" name="Straight Arrow Connector 7"/>
          <p:cNvCxnSpPr>
            <a:stCxn id="4" idx="2"/>
          </p:cNvCxnSpPr>
          <p:nvPr/>
        </p:nvCxnSpPr>
        <p:spPr>
          <a:xfrm>
            <a:off x="4625024" y="970176"/>
            <a:ext cx="522598" cy="402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</p:cNvCxnSpPr>
          <p:nvPr/>
        </p:nvCxnSpPr>
        <p:spPr>
          <a:xfrm flipH="1">
            <a:off x="6505083" y="970176"/>
            <a:ext cx="533596" cy="347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</p:cNvCxnSpPr>
          <p:nvPr/>
        </p:nvCxnSpPr>
        <p:spPr>
          <a:xfrm flipH="1">
            <a:off x="5808087" y="2193206"/>
            <a:ext cx="18266" cy="484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147623" y="2661748"/>
            <a:ext cx="1357460" cy="8389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 </a:t>
            </a:r>
            <a:br>
              <a:rPr lang="en-US" dirty="0"/>
            </a:br>
            <a:r>
              <a:rPr lang="en-US" dirty="0"/>
              <a:t>8 Features</a:t>
            </a:r>
          </a:p>
        </p:txBody>
      </p:sp>
      <p:cxnSp>
        <p:nvCxnSpPr>
          <p:cNvPr id="15" name="Straight Arrow Connector 14"/>
          <p:cNvCxnSpPr>
            <a:stCxn id="14" idx="2"/>
            <a:endCxn id="16" idx="0"/>
          </p:cNvCxnSpPr>
          <p:nvPr/>
        </p:nvCxnSpPr>
        <p:spPr>
          <a:xfrm>
            <a:off x="5826353" y="3500734"/>
            <a:ext cx="0" cy="57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147623" y="4077004"/>
            <a:ext cx="1357460" cy="8389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LS-SVM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887039" y="4943964"/>
            <a:ext cx="0" cy="337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215379" y="5233053"/>
            <a:ext cx="1357460" cy="8389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5-Fold CV</a:t>
            </a:r>
          </a:p>
        </p:txBody>
      </p:sp>
      <p:cxnSp>
        <p:nvCxnSpPr>
          <p:cNvPr id="34" name="Curved Connector 33"/>
          <p:cNvCxnSpPr>
            <a:stCxn id="31" idx="1"/>
            <a:endCxn id="16" idx="1"/>
          </p:cNvCxnSpPr>
          <p:nvPr/>
        </p:nvCxnSpPr>
        <p:spPr>
          <a:xfrm rot="10800000">
            <a:off x="5147623" y="4496498"/>
            <a:ext cx="67756" cy="1156049"/>
          </a:xfrm>
          <a:prstGeom prst="curvedConnector3">
            <a:avLst>
              <a:gd name="adj1" fmla="val 4373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628140" y="4693367"/>
            <a:ext cx="1357460" cy="8389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Hyper-parameter optimization</a:t>
            </a:r>
          </a:p>
        </p:txBody>
      </p:sp>
      <p:sp>
        <p:nvSpPr>
          <p:cNvPr id="36" name="Left Brace 35"/>
          <p:cNvSpPr/>
          <p:nvPr/>
        </p:nvSpPr>
        <p:spPr>
          <a:xfrm>
            <a:off x="2366127" y="131191"/>
            <a:ext cx="367840" cy="206201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887492" y="848459"/>
            <a:ext cx="1599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Extraction</a:t>
            </a:r>
          </a:p>
        </p:txBody>
      </p:sp>
      <p:sp>
        <p:nvSpPr>
          <p:cNvPr id="38" name="Left Brace 37"/>
          <p:cNvSpPr/>
          <p:nvPr/>
        </p:nvSpPr>
        <p:spPr>
          <a:xfrm>
            <a:off x="2366127" y="2661748"/>
            <a:ext cx="367840" cy="83461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71979" y="2759302"/>
            <a:ext cx="1563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Reduction</a:t>
            </a:r>
          </a:p>
        </p:txBody>
      </p:sp>
      <p:sp>
        <p:nvSpPr>
          <p:cNvPr id="40" name="Left Brace 39"/>
          <p:cNvSpPr/>
          <p:nvPr/>
        </p:nvSpPr>
        <p:spPr>
          <a:xfrm>
            <a:off x="2363379" y="4077003"/>
            <a:ext cx="431668" cy="199503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847035" y="4751355"/>
            <a:ext cx="1491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Development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147" y="86788"/>
            <a:ext cx="1164309" cy="116845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354" y="1283059"/>
            <a:ext cx="5313586" cy="147624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738" y="2712952"/>
            <a:ext cx="5270565" cy="128872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738" y="4077003"/>
            <a:ext cx="5091456" cy="19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51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IDSS Techniques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– Fast Discrete Wavelet Transformation</a:t>
            </a:r>
          </a:p>
          <a:p>
            <a:r>
              <a:rPr lang="en-US" dirty="0"/>
              <a:t>Principle Component Analysis</a:t>
            </a:r>
          </a:p>
          <a:p>
            <a:r>
              <a:rPr lang="en-US" dirty="0"/>
              <a:t>Least Squares Support Vector Machine</a:t>
            </a:r>
          </a:p>
          <a:p>
            <a:r>
              <a:rPr lang="en-US" dirty="0"/>
              <a:t>K-Fold Cross-validation Hyper-parameter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2988492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109" y="1"/>
            <a:ext cx="10515600" cy="810704"/>
          </a:xfrm>
        </p:spPr>
        <p:txBody>
          <a:bodyPr/>
          <a:lstStyle/>
          <a:p>
            <a:r>
              <a:rPr lang="en-US" dirty="0"/>
              <a:t>Final Results and Future 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57" y="1180037"/>
            <a:ext cx="12058343" cy="2446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2104" y="810705"/>
            <a:ext cx="1055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Results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5353" y="4044099"/>
            <a:ext cx="11392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Classification of specific brain 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body part MRI scan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Further validation on broader datasets </a:t>
            </a:r>
          </a:p>
        </p:txBody>
      </p:sp>
    </p:spTree>
    <p:extLst>
      <p:ext uri="{BB962C8B-B14F-4D97-AF65-F5344CB8AC3E}">
        <p14:creationId xmlns:p14="http://schemas.microsoft.com/office/powerpoint/2010/main" val="570526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285</Words>
  <Application>Microsoft Office PowerPoint</Application>
  <PresentationFormat>Widescreen</PresentationFormat>
  <Paragraphs>51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An Automated and Intelligent Medical Decision Support System for Brain MRI Scans Classification</vt:lpstr>
      <vt:lpstr>Problem Definition</vt:lpstr>
      <vt:lpstr>Problem Definition - Scope</vt:lpstr>
      <vt:lpstr>PowerPoint Presentation</vt:lpstr>
      <vt:lpstr>IDSS Techniques Used</vt:lpstr>
      <vt:lpstr>Final Results and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Automated and Intelligent Medical Decision Support System for Brain MRI Scans Classification</dc:title>
  <dc:creator>Cole MacLean</dc:creator>
  <cp:lastModifiedBy>Cole MacLean</cp:lastModifiedBy>
  <cp:revision>10</cp:revision>
  <dcterms:created xsi:type="dcterms:W3CDTF">2016-03-11T16:10:36Z</dcterms:created>
  <dcterms:modified xsi:type="dcterms:W3CDTF">2016-03-11T17:18:43Z</dcterms:modified>
</cp:coreProperties>
</file>